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47700" y="1968501"/>
            <a:ext cx="11709400" cy="125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4200"/>
            </a:pPr>
          </a:p>
        </p:txBody>
      </p:sp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112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5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44700" indent="-266700">
              <a:spcBef>
                <a:spcPts val="4800"/>
              </a:spcBef>
              <a:buSzPct val="100000"/>
              <a:buFontTx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12369800" y="9194800"/>
            <a:ext cx="210415" cy="198222"/>
          </a:xfrm>
          <a:prstGeom prst="rect">
            <a:avLst/>
          </a:prstGeom>
        </p:spPr>
        <p:txBody>
          <a:bodyPr lIns="0" tIns="0" rIns="0" bIns="0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UI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xfrm>
            <a:off x="1028700" y="7200900"/>
            <a:ext cx="11861800" cy="1016000"/>
          </a:xfrm>
          <a:prstGeom prst="rect">
            <a:avLst/>
          </a:prstGeom>
        </p:spPr>
        <p:txBody>
          <a:bodyPr/>
          <a:lstStyle/>
          <a:p>
            <a:pPr/>
            <a:r>
              <a:t>Getting Started, Containers &amp; Segments</a:t>
            </a:r>
          </a:p>
        </p:txBody>
      </p:sp>
      <p:pic>
        <p:nvPicPr>
          <p:cNvPr id="139" name="Screen Shot 2015-11-20 at 3.58.52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6874" y="1832341"/>
            <a:ext cx="8628464" cy="4521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Steps - remove existing stylesheet 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xfrm>
            <a:off x="571500" y="2222500"/>
            <a:ext cx="6547545" cy="6680200"/>
          </a:xfrm>
          <a:prstGeom prst="rect">
            <a:avLst/>
          </a:prstGeom>
        </p:spPr>
        <p:txBody>
          <a:bodyPr/>
          <a:lstStyle/>
          <a:p>
            <a:pPr/>
            <a:r>
              <a:t>Delete almost all CSS rules we have built up in the page so far</a:t>
            </a:r>
          </a:p>
          <a:p>
            <a:pPr/>
            <a:r>
              <a:t>Leave just the ‘banner’ rule:</a:t>
            </a:r>
          </a:p>
        </p:txBody>
      </p:sp>
      <p:pic>
        <p:nvPicPr>
          <p:cNvPr id="182" name="Screen Shot 2015-11-21 at 12.37.27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4487" y="5543550"/>
            <a:ext cx="7315201" cy="161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Screen Shot 2015-11-21 at 12.32.17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07" y="138707"/>
            <a:ext cx="5296985" cy="605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11-21 at 12.40.42 p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3792" y="400050"/>
            <a:ext cx="7554189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2857500" y="68897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margin: auto;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Setting the </a:t>
            </a:r>
            <a:r>
              <a:rPr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width</a:t>
            </a:r>
            <a:r>
              <a:t> of a block-level element will stop it stretching out to the edges left and right. Then set the margin to auto left and right. This horizontally centres that element within its container.</a:t>
            </a:r>
          </a:p>
        </p:txBody>
      </p:sp>
      <p:pic>
        <p:nvPicPr>
          <p:cNvPr id="192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555" y="2356519"/>
            <a:ext cx="8592597" cy="1872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783" y="5987008"/>
            <a:ext cx="9001126" cy="2590801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container</a:t>
            </a:r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xfrm>
            <a:off x="508000" y="2279759"/>
            <a:ext cx="5659393" cy="1270001"/>
          </a:xfrm>
          <a:prstGeom prst="rect">
            <a:avLst/>
          </a:prstGeom>
        </p:spPr>
        <p:txBody>
          <a:bodyPr/>
          <a:lstStyle/>
          <a:p>
            <a:pPr/>
            <a:r>
              <a:t>Replaces the need for “margin:auto” if we are using Semantic-UI</a:t>
            </a:r>
          </a:p>
        </p:txBody>
      </p:sp>
      <p:pic>
        <p:nvPicPr>
          <p:cNvPr id="197" name="Screen Shot 2015-11-21 at 12.57.27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4184" y="1340926"/>
            <a:ext cx="6074624" cy="1998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4190" t="11007" r="4190" b="6742"/>
          <a:stretch>
            <a:fillRect/>
          </a:stretch>
        </p:blipFill>
        <p:spPr>
          <a:xfrm>
            <a:off x="5963487" y="3641738"/>
            <a:ext cx="6884131" cy="5771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9877" y="4102319"/>
            <a:ext cx="5659394" cy="528469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5022850" y="64770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6567957" y="604904"/>
            <a:ext cx="190902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index.ejs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Containers</a:t>
            </a:r>
          </a:p>
        </p:txBody>
      </p:sp>
      <p:sp>
        <p:nvSpPr>
          <p:cNvPr id="204" name="Shape 204"/>
          <p:cNvSpPr/>
          <p:nvPr/>
        </p:nvSpPr>
        <p:spPr>
          <a:xfrm>
            <a:off x="3936875" y="1230378"/>
            <a:ext cx="8642501" cy="54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http://semantic-ui.com/elements/container.html</a:t>
            </a:r>
          </a:p>
        </p:txBody>
      </p:sp>
      <p:pic>
        <p:nvPicPr>
          <p:cNvPr id="205" name="Screen Shot 2015-11-21 at 1.00.29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68" y="2046634"/>
            <a:ext cx="11518901" cy="745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segment</a:t>
            </a:r>
          </a:p>
        </p:txBody>
      </p:sp>
      <p:pic>
        <p:nvPicPr>
          <p:cNvPr id="208" name="Screen Shot 2015-11-21 at 2.26.41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0756" y="1780026"/>
            <a:ext cx="10967818" cy="739771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>
            <p:ph type="body" sz="half" idx="1"/>
          </p:nvPr>
        </p:nvSpPr>
        <p:spPr>
          <a:xfrm>
            <a:off x="558800" y="2209927"/>
            <a:ext cx="4859140" cy="66802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8055" indent="-448055" defTabSz="572516">
              <a:spcBef>
                <a:spcPts val="4100"/>
              </a:spcBef>
              <a:buSzPct val="75000"/>
              <a:buFont typeface="Helvetica Neue"/>
              <a:defRPr sz="3528">
                <a:latin typeface="+mn-lt"/>
                <a:ea typeface="+mn-ea"/>
                <a:cs typeface="+mn-cs"/>
                <a:sym typeface="Helvetica Neue Light"/>
              </a:defRPr>
            </a:pPr>
            <a:r>
              <a:t>Use to group related content </a:t>
            </a:r>
          </a:p>
          <a:p>
            <a:pPr marL="448055" indent="-448055" defTabSz="572516">
              <a:spcBef>
                <a:spcPts val="4100"/>
              </a:spcBef>
              <a:buSzPct val="75000"/>
              <a:buFont typeface="Helvetica Neue"/>
              <a:defRPr sz="3528">
                <a:latin typeface="+mn-lt"/>
                <a:ea typeface="+mn-ea"/>
                <a:cs typeface="+mn-cs"/>
                <a:sym typeface="Helvetica Neue Light"/>
              </a:defRPr>
            </a:pPr>
            <a:r>
              <a:t>remove all of the ids and classes currently all files.</a:t>
            </a:r>
          </a:p>
          <a:p>
            <a:pPr marL="448055" indent="-448055" defTabSz="572516">
              <a:spcBef>
                <a:spcPts val="4100"/>
              </a:spcBef>
              <a:buSzPct val="75000"/>
              <a:buFont typeface="Helvetica Neue"/>
              <a:defRPr sz="3528">
                <a:latin typeface="+mn-lt"/>
                <a:ea typeface="+mn-ea"/>
                <a:cs typeface="+mn-cs"/>
                <a:sym typeface="Helvetica Neue Light"/>
              </a:defRPr>
            </a:pPr>
            <a:r>
              <a:t>Give the enclosing articles/sections the class </a:t>
            </a:r>
          </a:p>
          <a:p>
            <a:pPr lvl="1" marL="896111" indent="-448055" defTabSz="572516">
              <a:spcBef>
                <a:spcPts val="4100"/>
              </a:spcBef>
              <a:buSzPct val="75000"/>
              <a:buFont typeface="Helvetica Neue"/>
              <a:defRPr sz="3528">
                <a:latin typeface="+mn-lt"/>
                <a:ea typeface="+mn-ea"/>
                <a:cs typeface="+mn-cs"/>
                <a:sym typeface="Helvetica Neue Light"/>
              </a:defRPr>
            </a:pPr>
            <a:r>
              <a:t>class="ui segment":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 segment</a:t>
            </a:r>
          </a:p>
        </p:txBody>
      </p:sp>
      <p:pic>
        <p:nvPicPr>
          <p:cNvPr id="212" name="Screen Shot 2015-11-21 at 2.19.59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3030" y="1638427"/>
            <a:ext cx="10149066" cy="805361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3359150" y="1571674"/>
            <a:ext cx="4042569" cy="5394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139572" y="3715030"/>
            <a:ext cx="2832355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curriculum.ejs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Segments</a:t>
            </a:r>
          </a:p>
        </p:txBody>
      </p:sp>
      <p:sp>
        <p:nvSpPr>
          <p:cNvPr id="217" name="Shape 217"/>
          <p:cNvSpPr/>
          <p:nvPr>
            <p:ph type="body" sz="half" idx="1"/>
          </p:nvPr>
        </p:nvSpPr>
        <p:spPr>
          <a:xfrm>
            <a:off x="177800" y="2032000"/>
            <a:ext cx="3895378" cy="6780411"/>
          </a:xfrm>
          <a:prstGeom prst="rect">
            <a:avLst/>
          </a:prstGeom>
        </p:spPr>
        <p:txBody>
          <a:bodyPr/>
          <a:lstStyle/>
          <a:p>
            <a:pPr/>
            <a:r>
              <a:t>Introduces extra padding + a light border around the sections.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190" t="11007" r="4190" b="6742"/>
          <a:stretch>
            <a:fillRect/>
          </a:stretch>
        </p:blipFill>
        <p:spPr>
          <a:xfrm>
            <a:off x="-186768" y="3527438"/>
            <a:ext cx="7300066" cy="611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9364" y="476479"/>
            <a:ext cx="9625663" cy="8988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571500" y="330200"/>
            <a:ext cx="6409829" cy="1449884"/>
          </a:xfrm>
          <a:prstGeom prst="rect">
            <a:avLst/>
          </a:prstGeom>
        </p:spPr>
        <p:txBody>
          <a:bodyPr/>
          <a:lstStyle/>
          <a:p>
            <a:pPr/>
            <a:r>
              <a:t>Modifying _layout.ejs</a:t>
            </a:r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xfrm>
            <a:off x="7062241" y="2653969"/>
            <a:ext cx="4825406" cy="2734718"/>
          </a:xfrm>
          <a:prstGeom prst="rect">
            <a:avLst/>
          </a:prstGeom>
        </p:spPr>
        <p:txBody>
          <a:bodyPr/>
          <a:lstStyle/>
          <a:p>
            <a:pPr/>
            <a:r>
              <a:t>_layout defines the structure of all pages in the strands folder</a:t>
            </a:r>
          </a:p>
          <a:p>
            <a:pPr/>
            <a:r>
              <a:t>Any change here effects all of the strand pages</a:t>
            </a:r>
          </a:p>
        </p:txBody>
      </p:sp>
      <p:pic>
        <p:nvPicPr>
          <p:cNvPr id="223" name="Screen Shot 2015-11-21 at 2.36.04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394" y="5629112"/>
            <a:ext cx="11115862" cy="339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 Shot 2015-11-21 at 12.12.45 p.m..png"/>
          <p:cNvPicPr>
            <a:picLocks noChangeAspect="1"/>
          </p:cNvPicPr>
          <p:nvPr/>
        </p:nvPicPr>
        <p:blipFill>
          <a:blip r:embed="rId3">
            <a:extLst/>
          </a:blip>
          <a:srcRect l="0" t="65943" r="0" b="5124"/>
          <a:stretch>
            <a:fillRect/>
          </a:stretch>
        </p:blipFill>
        <p:spPr>
          <a:xfrm>
            <a:off x="1119733" y="2555000"/>
            <a:ext cx="5110316" cy="2541173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4882962" y="3067606"/>
            <a:ext cx="1718681" cy="1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Shape 226"/>
          <p:cNvSpPr/>
          <p:nvPr/>
        </p:nvSpPr>
        <p:spPr>
          <a:xfrm flipV="1">
            <a:off x="5009962" y="3928924"/>
            <a:ext cx="1708834" cy="1056383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7" name="Shape 227"/>
          <p:cNvSpPr/>
          <p:nvPr/>
        </p:nvSpPr>
        <p:spPr>
          <a:xfrm>
            <a:off x="4413062" y="3423206"/>
            <a:ext cx="2270139" cy="456011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 flipV="1">
            <a:off x="4882962" y="3962548"/>
            <a:ext cx="1716734" cy="70259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571500" y="330200"/>
            <a:ext cx="8352533" cy="1282828"/>
          </a:xfrm>
          <a:prstGeom prst="rect">
            <a:avLst/>
          </a:prstGeom>
        </p:spPr>
        <p:txBody>
          <a:bodyPr/>
          <a:lstStyle/>
          <a:p>
            <a:pPr/>
            <a:r>
              <a:t>Modifying _layout.ejs</a:t>
            </a:r>
          </a:p>
        </p:txBody>
      </p:sp>
      <p:pic>
        <p:nvPicPr>
          <p:cNvPr id="231" name="Screen Shot 2015-11-21 at 2.36.20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780" y="2441149"/>
            <a:ext cx="12822092" cy="54047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7228383" y="5182167"/>
            <a:ext cx="4124624" cy="196289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Font typeface="Helvetica Neue"/>
              <a:buChar char="•"/>
            </a:lvl1pPr>
          </a:lstStyle>
          <a:p>
            <a:pPr/>
            <a:r>
              <a:t>Introdude container + segment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" name="Screen Shot 2015-11-20 at 4.00.42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68" y="242207"/>
            <a:ext cx="10843455" cy="88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 Shot 2015-11-20 at 4.01.09 p.m.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4055" y="3941891"/>
            <a:ext cx="3361579" cy="347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090" y="-241300"/>
            <a:ext cx="11301637" cy="10553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Segment Types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Screen Shot 2015-11-21 at 2.30.48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52" y="-199970"/>
            <a:ext cx="8457115" cy="9950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Eg: Raised Segments</a:t>
            </a:r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xfrm>
            <a:off x="7705675" y="629890"/>
            <a:ext cx="4317703" cy="79762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This button reveals source </a:t>
            </a:r>
          </a:p>
        </p:txBody>
      </p:sp>
      <p:pic>
        <p:nvPicPr>
          <p:cNvPr id="244" name="Screen Shot 2015-11-21 at 2.31.53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307" y="1892427"/>
            <a:ext cx="11072861" cy="761985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 flipH="1" flipV="1">
            <a:off x="10264142" y="1157497"/>
            <a:ext cx="1115219" cy="1115219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 flipV="1">
            <a:off x="5127199" y="1156604"/>
            <a:ext cx="4302749" cy="5391837"/>
          </a:xfrm>
          <a:prstGeom prst="line">
            <a:avLst/>
          </a:prstGeom>
          <a:ln w="38100">
            <a:solidFill>
              <a:srgbClr val="ABABA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CSS Framework?</a:t>
            </a:r>
          </a:p>
        </p:txBody>
      </p:sp>
      <p:sp>
        <p:nvSpPr>
          <p:cNvPr id="146" name="Shape 146"/>
          <p:cNvSpPr/>
          <p:nvPr>
            <p:ph type="body" sz="half" idx="1"/>
          </p:nvPr>
        </p:nvSpPr>
        <p:spPr>
          <a:xfrm>
            <a:off x="571500" y="2222500"/>
            <a:ext cx="5601693" cy="6382395"/>
          </a:xfrm>
          <a:prstGeom prst="rect">
            <a:avLst/>
          </a:prstGeom>
        </p:spPr>
        <p:txBody>
          <a:bodyPr/>
          <a:lstStyle/>
          <a:p>
            <a:pPr marL="0" indent="0" defTabSz="473201">
              <a:spcBef>
                <a:spcPts val="3400"/>
              </a:spcBef>
              <a:buSzTx/>
              <a:buFontTx/>
              <a:buNone/>
              <a:defRPr sz="2916"/>
            </a:pPr>
            <a:r>
              <a:t>“framework is defined as a package made up of a structure of files and folders of standardized code (HTML, CSS, JS etc.) which can be used to support the development of websites, as a basis to start building a site.”</a:t>
            </a:r>
          </a:p>
          <a:p>
            <a:pPr marL="0" indent="0" defTabSz="473201">
              <a:spcBef>
                <a:spcPts val="3400"/>
              </a:spcBef>
              <a:buSzTx/>
              <a:buFontTx/>
              <a:buNone/>
              <a:defRPr sz="2916"/>
            </a:pPr>
            <a:r>
              <a:t>“The aim of frameworks is to provide a common structure so that developers don’t have to redo it from scratch and can reuse the code provided"</a:t>
            </a:r>
          </a:p>
        </p:txBody>
      </p:sp>
      <p:sp>
        <p:nvSpPr>
          <p:cNvPr id="147" name="Shape 147"/>
          <p:cNvSpPr/>
          <p:nvPr/>
        </p:nvSpPr>
        <p:spPr>
          <a:xfrm>
            <a:off x="1810321" y="8753062"/>
            <a:ext cx="8952358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http://www.awwwards.com/what-are-frameworks-22-best-responsive-css-frameworks-for-web-design.html</a:t>
            </a:r>
          </a:p>
        </p:txBody>
      </p:sp>
      <p:pic>
        <p:nvPicPr>
          <p:cNvPr id="1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2538" y="3233370"/>
            <a:ext cx="6573720" cy="3286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571500" y="-647700"/>
            <a:ext cx="11861800" cy="1397000"/>
          </a:xfrm>
          <a:prstGeom prst="rect">
            <a:avLst/>
          </a:prstGeom>
        </p:spPr>
        <p:txBody>
          <a:bodyPr/>
          <a:lstStyle/>
          <a:p>
            <a:pPr/>
            <a:r>
              <a:t>Popular Frameworks</a:t>
            </a:r>
          </a:p>
        </p:txBody>
      </p:sp>
      <p:sp>
        <p:nvSpPr>
          <p:cNvPr id="151" name="Shape 151"/>
          <p:cNvSpPr/>
          <p:nvPr/>
        </p:nvSpPr>
        <p:spPr>
          <a:xfrm>
            <a:off x="1143793" y="9251821"/>
            <a:ext cx="10387014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http://www.sitepoint.com/5-most-popular-frontend-frameworks-compared/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27" y="182593"/>
            <a:ext cx="7258074" cy="572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03" y="534092"/>
            <a:ext cx="6366794" cy="502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03" y="4547641"/>
            <a:ext cx="6366794" cy="502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10227" y="4066885"/>
            <a:ext cx="7258073" cy="5724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Screen Shot 2015-11-23 at 6.21.38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395" y="-229245"/>
            <a:ext cx="10223741" cy="10459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Semantic UI Starter</a:t>
            </a:r>
          </a:p>
        </p:txBody>
      </p:sp>
      <p:sp>
        <p:nvSpPr>
          <p:cNvPr id="162" name="Shape 162"/>
          <p:cNvSpPr/>
          <p:nvPr>
            <p:ph type="body" sz="half" idx="1"/>
          </p:nvPr>
        </p:nvSpPr>
        <p:spPr>
          <a:xfrm>
            <a:off x="7530504" y="1555878"/>
            <a:ext cx="4331098" cy="687044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 =“ui container”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 =“ui segment”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class=“ui header”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class=“ui image”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 =“ui grid”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 “ui row”</a:t>
            </a:r>
          </a:p>
          <a:p>
            <a:pPr lvl="1" marL="0" indent="219455" defTabSz="560831">
              <a:spcBef>
                <a:spcPts val="4000"/>
              </a:spcBef>
              <a:buSzTx/>
              <a:buFontTx/>
              <a:buNone/>
              <a:defRPr sz="3455"/>
            </a:pPr>
            <a:r>
              <a:t>class=“ui column”</a:t>
            </a:r>
          </a:p>
        </p:txBody>
      </p:sp>
      <p:sp>
        <p:nvSpPr>
          <p:cNvPr id="163" name="Shape 163"/>
          <p:cNvSpPr/>
          <p:nvPr/>
        </p:nvSpPr>
        <p:spPr>
          <a:xfrm>
            <a:off x="753616" y="2247771"/>
            <a:ext cx="6177360" cy="662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t>Semantic css defines a large number of classes</a:t>
            </a:r>
          </a:p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t>Your elements take on Semantic-UI styles by adopting specific classes</a:t>
            </a:r>
          </a:p>
          <a:p>
            <a:pPr marL="457200" indent="-457200" algn="l">
              <a:spcBef>
                <a:spcPts val="4200"/>
              </a:spcBef>
              <a:buSzPct val="75000"/>
              <a:buFont typeface="Helvetica Neue"/>
              <a:buChar char="•"/>
            </a:pPr>
            <a:r>
              <a:t>All classes are preceded by “ui” to mark them as part of the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Structure</a:t>
            </a:r>
          </a:p>
        </p:txBody>
      </p:sp>
      <p:sp>
        <p:nvSpPr>
          <p:cNvPr id="166" name="Shape 166"/>
          <p:cNvSpPr/>
          <p:nvPr>
            <p:ph type="body" sz="half" idx="1"/>
          </p:nvPr>
        </p:nvSpPr>
        <p:spPr>
          <a:xfrm>
            <a:off x="762000" y="2311400"/>
            <a:ext cx="6025803" cy="6667500"/>
          </a:xfrm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harp.son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public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assets folder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includes folder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other content folder(s)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index.ejs</a:t>
            </a:r>
          </a:p>
          <a:p>
            <a:pPr lvl="1" marL="850391" indent="-425195" defTabSz="543305">
              <a:spcBef>
                <a:spcPts val="3900"/>
              </a:spcBef>
              <a:defRPr sz="3348"/>
            </a:pPr>
            <a:r>
              <a:t>style.css</a:t>
            </a:r>
          </a:p>
        </p:txBody>
      </p:sp>
      <p:pic>
        <p:nvPicPr>
          <p:cNvPr id="167" name="Screen Shot 2015-11-21 at 11.37.43 a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7168" y="2311400"/>
            <a:ext cx="4470784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Incorporating Semantic-UI into the project</a:t>
            </a:r>
          </a:p>
        </p:txBody>
      </p:sp>
      <p:sp>
        <p:nvSpPr>
          <p:cNvPr id="170" name="Shape 170"/>
          <p:cNvSpPr/>
          <p:nvPr>
            <p:ph type="body" sz="half" idx="1"/>
          </p:nvPr>
        </p:nvSpPr>
        <p:spPr>
          <a:xfrm>
            <a:off x="673100" y="2228850"/>
            <a:ext cx="7401521" cy="6667500"/>
          </a:xfrm>
          <a:prstGeom prst="rect">
            <a:avLst/>
          </a:prstGeom>
        </p:spPr>
        <p:txBody>
          <a:bodyPr/>
          <a:lstStyle/>
          <a:p>
            <a:pPr/>
            <a:r>
              <a:t>Download the semantic-ui archive</a:t>
            </a:r>
          </a:p>
          <a:p>
            <a:pPr/>
            <a:r>
              <a:t>unzip and copy to the assets folder - inside a css folder</a:t>
            </a:r>
          </a:p>
          <a:p>
            <a:pPr/>
            <a:r>
              <a:t>The semantic-ui archive is provided in the lab </a:t>
            </a:r>
          </a:p>
          <a:p>
            <a:pPr/>
            <a:r>
              <a:t>(dont try to build it from the semantic-ui instructions)</a:t>
            </a:r>
          </a:p>
        </p:txBody>
      </p:sp>
      <p:pic>
        <p:nvPicPr>
          <p:cNvPr id="171" name="Screen Shot 2015-11-21 at 12.12.45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0686" y="2014683"/>
            <a:ext cx="4350159" cy="74768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9744769" y="3143250"/>
            <a:ext cx="2794100" cy="1595587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Shape 173"/>
          <p:cNvSpPr/>
          <p:nvPr/>
        </p:nvSpPr>
        <p:spPr>
          <a:xfrm flipV="1">
            <a:off x="7251242" y="3282949"/>
            <a:ext cx="2335038" cy="545689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Steps…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xfrm>
            <a:off x="571500" y="4273421"/>
            <a:ext cx="11861800" cy="4616579"/>
          </a:xfrm>
          <a:prstGeom prst="rect">
            <a:avLst/>
          </a:prstGeom>
        </p:spPr>
        <p:txBody>
          <a:bodyPr/>
          <a:lstStyle/>
          <a:p>
            <a:pPr/>
            <a:r>
              <a:t>Link to the semantic.css stylesheet we have just included.</a:t>
            </a:r>
          </a:p>
          <a:p>
            <a:pPr/>
            <a:r>
              <a:t>This makes most of the Semantic-UI components available to your project</a:t>
            </a:r>
          </a:p>
        </p:txBody>
      </p:sp>
      <p:pic>
        <p:nvPicPr>
          <p:cNvPr id="177" name="Screen Shot 2015-11-21 at 12.33.14 p.m.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2098610"/>
            <a:ext cx="11430000" cy="180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647700" y="2818789"/>
            <a:ext cx="11709400" cy="36304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